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71" r:id="rId5"/>
    <p:sldId id="272" r:id="rId6"/>
    <p:sldId id="270" r:id="rId7"/>
    <p:sldId id="269" r:id="rId8"/>
    <p:sldId id="267" r:id="rId9"/>
    <p:sldId id="268" r:id="rId10"/>
    <p:sldId id="273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3" autoAdjust="0"/>
    <p:restoredTop sz="88402" autoAdjust="0"/>
  </p:normalViewPr>
  <p:slideViewPr>
    <p:cSldViewPr snapToGrid="0">
      <p:cViewPr varScale="1">
        <p:scale>
          <a:sx n="62" d="100"/>
          <a:sy n="62" d="100"/>
        </p:scale>
        <p:origin x="8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UESTIONARIO%20JUNIO%202018\Cuestionario%20DipCabCon%20(Junio%202018)_respuesta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UESTIONARIO%20JUNIO%202018\Cuestionario%20DipCabCon%20(Junio%202018)_respuesta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UESTIONARIO%20JUNIO%202018\Cuestionario%20DipCabCon%20(Junio%202018)_respuesta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UESTIONARIO%20JUNIO%202018\Cuestionario%20DipCabCon%20(Junio%202018)_respuesta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UESTIONARIO%20JUNIO%202018\Cuestionario%20DipCabCon%20(Junio%202018)_respuesta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hecklist\Cuestionario%20DipCabCon%20DISTRIBUCCI&#211;N_respuestas_0001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emp-server\S.%20Modernizacion%20Administrativa\XI%20Pleno\COM.%20SOCIEDAD%20INFORM.%20Y%20NNTT\CUESTIONARIO%20PROTECCI&#211;N%20DE%20DATOS%20DIP-CAB-CI\JUNIO%202018\Cuestionario%20DipCabCon%20(Junio%202018)_respuestas.csv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hecklist\Cuestionario%20DipCabCon%20DISTRIBUCCI&#211;N_respuestas_0001.csv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emp-server\S.%20Modernizacion%20Administrativa\XI%20Pleno\COM.%20SOCIEDAD%20INFORM.%20Y%20NNTT\CUESTIONARIO%20PROTECCI&#211;N%20DE%20DATOS%20DIP-CAB-CI\JUNIO%202018\Cuestionario%20DipCabCon%20(Junio%202018)_respuestas.csv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hecklist\Cuestionario%20DipCabCon%20DISTRIBUCCI&#211;N_respuestas_0001.csv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UESTIONARIO%20JUNIO%202018\Cuestionario%20DipCabCon%20(Junio%202018)_respuesta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hecklist\Cuestionario%20DipCabCon%20DISTRIBUCCI&#211;N_respuestas_0001.csv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blo\Documents\Documentos%20de%20trabajo\NNTT%202016-2019\Grupos%20de%20trabajo\Grupo%20Hoja%20de%20ruta%20Datos%20Personales\CUESTIONARIO%20JUNIO%202018\Cuestionario%20DipCabCon%20(Junio%202018)_respuesta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800" b="1" i="0" baseline="0">
                <a:effectLst/>
              </a:rPr>
              <a:t>NÚMERO DE HABITANTES EN LAS POBLACIONES DE LA PROVINCIA ISLA</a:t>
            </a:r>
            <a:endParaRPr lang="es-ES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explosion val="12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(Junio 2'!$J$28:$M$28</c:f>
              <c:strCache>
                <c:ptCount val="4"/>
                <c:pt idx="0">
                  <c:v>HASTA 2.000</c:v>
                </c:pt>
                <c:pt idx="1">
                  <c:v>2001 A 10.000</c:v>
                </c:pt>
                <c:pt idx="2">
                  <c:v>10.001 A 20.000</c:v>
                </c:pt>
                <c:pt idx="3">
                  <c:v>MÁS DE 20.000</c:v>
                </c:pt>
              </c:strCache>
            </c:strRef>
          </c:cat>
          <c:val>
            <c:numRef>
              <c:f>'Cuestionario DipCabCon (Junio 2'!$J$29:$M$29</c:f>
              <c:numCache>
                <c:formatCode>General</c:formatCode>
                <c:ptCount val="4"/>
                <c:pt idx="0">
                  <c:v>2488</c:v>
                </c:pt>
                <c:pt idx="1">
                  <c:v>714</c:v>
                </c:pt>
                <c:pt idx="2">
                  <c:v>166</c:v>
                </c:pt>
                <c:pt idx="3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s-ES" sz="1800" b="1" i="0" u="sng" baseline="0" dirty="0" smtClean="0">
                <a:solidFill>
                  <a:srgbClr val="FF0000"/>
                </a:solidFill>
                <a:effectLst/>
              </a:rPr>
              <a:t>Respuestas </a:t>
            </a:r>
            <a:r>
              <a:rPr lang="es-ES" sz="1800" b="1" i="0" u="sng" baseline="0" dirty="0">
                <a:solidFill>
                  <a:srgbClr val="FF0000"/>
                </a:solidFill>
                <a:effectLst/>
              </a:rPr>
              <a:t>recibidas</a:t>
            </a:r>
            <a:endParaRPr lang="es-ES" sz="1800" b="1" u="sng" dirty="0">
              <a:solidFill>
                <a:srgbClr val="FF0000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u="sng">
                <a:solidFill>
                  <a:srgbClr val="FF0000"/>
                </a:solidFill>
              </a:defRPr>
            </a:pPr>
            <a:endParaRPr lang="es-ES" sz="1800" b="1" u="sng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22940720245648172"/>
          <c:y val="2.67621393696357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sng" strike="noStrike" kern="1200" spc="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0.24261751184219418"/>
          <c:y val="0.13391404635866921"/>
          <c:w val="0.45939626063508604"/>
          <c:h val="0.5503930429350339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(Junio 2'!$N$33:$N$34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(Junio 2'!$O$33:$O$34</c:f>
              <c:numCache>
                <c:formatCode>General</c:formatCode>
                <c:ptCount val="2"/>
                <c:pt idx="0">
                  <c:v>8</c:v>
                </c:pt>
                <c:pt idx="1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074545331679539"/>
          <c:y val="0.73546652612412056"/>
          <c:w val="0.25545569286372921"/>
          <c:h val="9.20589369833305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s-ES" sz="1800" b="1" i="0" u="sng" baseline="0" dirty="0" smtClean="0">
                <a:solidFill>
                  <a:srgbClr val="FF0000"/>
                </a:solidFill>
                <a:effectLst/>
              </a:rPr>
              <a:t>Incluyendo datos </a:t>
            </a:r>
            <a:r>
              <a:rPr lang="es-ES" sz="1800" b="1" i="0" u="sng" baseline="0" dirty="0">
                <a:solidFill>
                  <a:srgbClr val="FF0000"/>
                </a:solidFill>
                <a:effectLst/>
              </a:rPr>
              <a:t>no </a:t>
            </a:r>
            <a:r>
              <a:rPr lang="es-ES" sz="1800" b="1" i="0" u="sng" baseline="0" dirty="0" smtClean="0">
                <a:solidFill>
                  <a:srgbClr val="FF0000"/>
                </a:solidFill>
                <a:effectLst/>
              </a:rPr>
              <a:t>recibidos</a:t>
            </a:r>
            <a:r>
              <a:rPr lang="es-ES" sz="1800" b="1" i="0" u="sng" baseline="0" dirty="0">
                <a:solidFill>
                  <a:srgbClr val="FF0000"/>
                </a:solidFill>
                <a:effectLst/>
              </a:rPr>
              <a:t>.</a:t>
            </a:r>
            <a:endParaRPr lang="es-ES" dirty="0">
              <a:solidFill>
                <a:srgbClr val="FF0000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(Junio 2'!$N$32:$N$34</c:f>
              <c:strCache>
                <c:ptCount val="3"/>
                <c:pt idx="0">
                  <c:v>Sin datos</c:v>
                </c:pt>
                <c:pt idx="1">
                  <c:v>SI</c:v>
                </c:pt>
                <c:pt idx="2">
                  <c:v>NO</c:v>
                </c:pt>
              </c:strCache>
            </c:strRef>
          </c:cat>
          <c:val>
            <c:numRef>
              <c:f>'Cuestionario DipCabCon (Junio 2'!$O$32:$O$34</c:f>
              <c:numCache>
                <c:formatCode>General</c:formatCode>
                <c:ptCount val="3"/>
                <c:pt idx="0">
                  <c:v>29</c:v>
                </c:pt>
                <c:pt idx="1">
                  <c:v>8</c:v>
                </c:pt>
                <c:pt idx="2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s-ES" sz="1800" b="1" i="0" u="sng" baseline="0" dirty="0" smtClean="0">
                <a:solidFill>
                  <a:srgbClr val="FF0000"/>
                </a:solidFill>
                <a:effectLst/>
              </a:rPr>
              <a:t>Respuestas </a:t>
            </a:r>
            <a:r>
              <a:rPr lang="es-ES" sz="1800" b="1" i="0" u="sng" baseline="0" dirty="0">
                <a:solidFill>
                  <a:srgbClr val="FF0000"/>
                </a:solidFill>
                <a:effectLst/>
              </a:rPr>
              <a:t>Recibidas</a:t>
            </a:r>
            <a:endParaRPr lang="es-ES" dirty="0">
              <a:solidFill>
                <a:srgbClr val="FF0000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(Junio 2'!$P$36:$P$37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(Junio 2'!$Q$36:$Q$37</c:f>
              <c:numCache>
                <c:formatCode>General</c:formatCode>
                <c:ptCount val="2"/>
                <c:pt idx="0">
                  <c:v>18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s-ES" sz="1800" b="1" i="0" u="sng" baseline="0" dirty="0" smtClean="0">
                <a:solidFill>
                  <a:srgbClr val="FF0000"/>
                </a:solidFill>
                <a:effectLst/>
              </a:rPr>
              <a:t>Incluyendo datos </a:t>
            </a:r>
            <a:r>
              <a:rPr lang="es-ES" sz="1800" b="1" i="0" u="sng" baseline="0" dirty="0">
                <a:solidFill>
                  <a:srgbClr val="FF0000"/>
                </a:solidFill>
                <a:effectLst/>
              </a:rPr>
              <a:t>no </a:t>
            </a:r>
            <a:r>
              <a:rPr lang="es-ES" sz="1800" b="1" i="0" u="sng" baseline="0" dirty="0" smtClean="0">
                <a:solidFill>
                  <a:srgbClr val="FF0000"/>
                </a:solidFill>
                <a:effectLst/>
              </a:rPr>
              <a:t>recibidos</a:t>
            </a:r>
            <a:endParaRPr lang="es-ES" dirty="0">
              <a:solidFill>
                <a:srgbClr val="FF0000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(Junio 2'!$P$36:$P$38</c:f>
              <c:strCache>
                <c:ptCount val="3"/>
                <c:pt idx="0">
                  <c:v>Si</c:v>
                </c:pt>
                <c:pt idx="1">
                  <c:v>No</c:v>
                </c:pt>
                <c:pt idx="2">
                  <c:v>Sin datos</c:v>
                </c:pt>
              </c:strCache>
            </c:strRef>
          </c:cat>
          <c:val>
            <c:numRef>
              <c:f>'Cuestionario DipCabCon (Junio 2'!$Q$36:$Q$38</c:f>
              <c:numCache>
                <c:formatCode>General</c:formatCode>
                <c:ptCount val="3"/>
                <c:pt idx="0">
                  <c:v>18</c:v>
                </c:pt>
                <c:pt idx="1">
                  <c:v>5</c:v>
                </c:pt>
                <c:pt idx="2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DISTRIBU'!$L$17:$L$18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DISTRIBU'!$Q$17:$Q$18</c:f>
              <c:numCache>
                <c:formatCode>General</c:formatCode>
                <c:ptCount val="2"/>
                <c:pt idx="0">
                  <c:v>13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-1.3889873140857392E-2"/>
                  <c:y val="1.157407407407407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(Junio 2'!$Q$23:$Q$24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(Junio 2'!$U$23:$U$24</c:f>
              <c:numCache>
                <c:formatCode>General</c:formatCode>
                <c:ptCount val="2"/>
                <c:pt idx="0">
                  <c:v>18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DISTRIBU'!$L$17:$L$18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DISTRIBU'!$R$17:$R$18</c:f>
              <c:numCache>
                <c:formatCode>General</c:formatCode>
                <c:ptCount val="2"/>
                <c:pt idx="0">
                  <c:v>11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es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(Junio 2'!$Q$23:$Q$24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(Junio 2'!$U$23:$U$24</c:f>
              <c:numCache>
                <c:formatCode>General</c:formatCode>
                <c:ptCount val="2"/>
                <c:pt idx="0">
                  <c:v>18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DISTRIBU'!$L$17:$L$18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DISTRIBU'!$P$17:$P$18</c:f>
              <c:numCache>
                <c:formatCode>General</c:formatCode>
                <c:ptCount val="2"/>
                <c:pt idx="0">
                  <c:v>7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 dirty="0" smtClean="0"/>
          </a:p>
          <a:p>
            <a:pPr>
              <a:defRPr/>
            </a:pP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(Junio 2'!$Q$29:$Q$30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(Junio 2'!$T$29:$T$30</c:f>
              <c:numCache>
                <c:formatCode>General</c:formatCode>
                <c:ptCount val="2"/>
                <c:pt idx="0">
                  <c:v>13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DISTRIBU'!$L$17:$L$18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DISTRIBU'!$N$17:$N$18</c:f>
              <c:numCache>
                <c:formatCode>General</c:formatCode>
                <c:ptCount val="2"/>
                <c:pt idx="0">
                  <c:v>7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'Cuestionario DipCabCon (Junio 2'!$Q$29:$Q$30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'Cuestionario DipCabCon (Junio 2'!$R$29:$R$30</c:f>
              <c:numCache>
                <c:formatCode>General</c:formatCode>
                <c:ptCount val="2"/>
                <c:pt idx="0">
                  <c:v>19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5ECC5-D3B3-4A14-80A9-DC6871CCF510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73313-8EE6-421F-8036-A41F2364F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1702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73313-8EE6-421F-8036-A41F2364FF06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8871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73313-8EE6-421F-8036-A41F2364FF06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9934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73313-8EE6-421F-8036-A41F2364FF06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66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3848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3764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606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590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255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94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47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3036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339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791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8181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C50FC-0976-465B-9676-1C370F31A033}" type="datetimeFigureOut">
              <a:rPr lang="es-ES" smtClean="0"/>
              <a:t>09/07/2018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834D1-9855-4050-A8E9-408E0E719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989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54" descr="Logo_FEMP200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457199" y="2492649"/>
            <a:ext cx="11602815" cy="1111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3200" b="1" dirty="0" smtClean="0">
                <a:solidFill>
                  <a:srgbClr val="002060"/>
                </a:solidFill>
                <a:effectLst/>
                <a:latin typeface="Myriad Pro Light" panose="020B04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ADAPTACIÓN DE LAS ENTIDADES LOCALES AL NUEVO </a:t>
            </a:r>
            <a:endParaRPr lang="es-ES" sz="3200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ES" sz="3200" b="1" dirty="0" smtClean="0">
                <a:solidFill>
                  <a:srgbClr val="002060"/>
                </a:solidFill>
                <a:effectLst/>
                <a:latin typeface="Myriad Pro Light" panose="020B04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REGLAMENTO EUROPEO DE PROTECCIÓN DE DATOS</a:t>
            </a:r>
            <a:endParaRPr lang="es-ES" sz="3200" dirty="0">
              <a:solidFill>
                <a:srgbClr val="002060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046592" y="4101161"/>
            <a:ext cx="44240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2060"/>
                </a:solidFill>
              </a:rPr>
              <a:t>RESULTADOS DE LA ENCUESTA</a:t>
            </a:r>
          </a:p>
          <a:p>
            <a:pPr algn="ctr"/>
            <a:r>
              <a:rPr lang="es-ES" sz="2400" b="1" dirty="0" smtClean="0">
                <a:solidFill>
                  <a:srgbClr val="002060"/>
                </a:solidFill>
              </a:rPr>
              <a:t>Diputaciones Provinciales, Cabildos y Consejos Insulares</a:t>
            </a:r>
            <a:endParaRPr lang="es-ES" sz="2400" b="1" dirty="0">
              <a:solidFill>
                <a:srgbClr val="002060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7872984" y="5285232"/>
            <a:ext cx="4005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 smtClean="0">
                <a:solidFill>
                  <a:srgbClr val="002060"/>
                </a:solidFill>
              </a:rPr>
              <a:t>JUNIO 2018</a:t>
            </a:r>
            <a:endParaRPr lang="es-E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3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54" descr="Logo_FEMP200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914454" y="1664412"/>
            <a:ext cx="3328827" cy="400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 u="sng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sz="2000" dirty="0"/>
              <a:t>Comentarios más relevantes</a:t>
            </a:r>
          </a:p>
        </p:txBody>
      </p:sp>
      <p:sp>
        <p:nvSpPr>
          <p:cNvPr id="9" name="Rectángulo 8"/>
          <p:cNvSpPr/>
          <p:nvPr/>
        </p:nvSpPr>
        <p:spPr>
          <a:xfrm>
            <a:off x="941799" y="2485660"/>
            <a:ext cx="1083238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La Diputación es consciente de la importancia y consecuencias derivadas del Reglamento europeo de protección de datos, pero se enfrenta a la prioridad derivada de la Ley 9/2017, de Contratos del Sector Público y a las limitaciones de personal contempladas en la Ley de Presupuestos Generales del Estado que le impiden la creación de plazas para asistir a las Entidades Locales, en particular, en materia de protección de datos.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 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</a:rPr>
              <a:t>relación al número de ayuntamientos a los cuales se presta el servicio de delegado de protección de datos (DPD), se hace constar </a:t>
            </a:r>
            <a:r>
              <a:rPr lang="es-ES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 este cuestionario el 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</a:rPr>
              <a:t>número de las solicitudes recibidas hasta la fecha ya que aún se </a:t>
            </a:r>
            <a:r>
              <a:rPr lang="es-ES" dirty="0" smtClean="0">
                <a:solidFill>
                  <a:srgbClr val="000000"/>
                </a:solidFill>
                <a:latin typeface="Calibri" panose="020F0502020204030204" pitchFamily="34" charset="0"/>
              </a:rPr>
              <a:t>están recibiendo 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</a:rPr>
              <a:t>las peticiones de las entidades locales interesadas y las solicitudes del servicio se encuentran en fase de tramitación.  </a:t>
            </a:r>
            <a:endParaRPr lang="es-ES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 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</a:rPr>
              <a:t>han cumplimentado las respuestas del formulario atendiendo a la situación mayoritaria respecto al conjunto de municipios de la </a:t>
            </a:r>
            <a:r>
              <a:rPr lang="es-ES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provincia.</a:t>
            </a:r>
            <a:r>
              <a:rPr lang="es-E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Si bien no se presta directamente el servicio de Delegado de Protección de Datos, se ha creado una oficina provincial para dar apoyo a los ayuntamientos menores de 20.000 habitantes, así como una línea de ayudas para su adaptación al RGPD</a:t>
            </a: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14550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54" descr="Logo_FEMP200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852756" y="2873988"/>
            <a:ext cx="15242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5">
                    <a:lumMod val="50000"/>
                  </a:schemeClr>
                </a:solidFill>
              </a:rPr>
              <a:t>Diputaciones Provinciales, Cabildos y Consejos Insulares participantes 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3829778" y="972187"/>
            <a:ext cx="4641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0000"/>
                </a:solidFill>
              </a:rPr>
              <a:t>Resultados encuesta RGPD (</a:t>
            </a:r>
            <a:r>
              <a:rPr lang="es-ES" b="1" dirty="0" err="1" smtClean="0">
                <a:solidFill>
                  <a:srgbClr val="FF0000"/>
                </a:solidFill>
              </a:rPr>
              <a:t>Dip</a:t>
            </a:r>
            <a:r>
              <a:rPr lang="es-ES" b="1" dirty="0" smtClean="0">
                <a:solidFill>
                  <a:srgbClr val="FF0000"/>
                </a:solidFill>
              </a:rPr>
              <a:t>/</a:t>
            </a:r>
            <a:r>
              <a:rPr lang="es-ES" b="1" dirty="0" err="1" smtClean="0">
                <a:solidFill>
                  <a:srgbClr val="FF0000"/>
                </a:solidFill>
              </a:rPr>
              <a:t>Cab</a:t>
            </a:r>
            <a:r>
              <a:rPr lang="es-ES" b="1" dirty="0" smtClean="0">
                <a:solidFill>
                  <a:srgbClr val="FF0000"/>
                </a:solidFill>
              </a:rPr>
              <a:t>/Con)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0077121" y="5146480"/>
            <a:ext cx="18577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De las 52 Provincias e Islas encuestadas, se han recibido 23 cuestionarios válidos. </a:t>
            </a:r>
            <a:r>
              <a:rPr lang="es-ES" sz="1400" b="1" dirty="0" smtClean="0">
                <a:solidFill>
                  <a:srgbClr val="FF0000"/>
                </a:solidFill>
              </a:rPr>
              <a:t>Esto representa el 44,23% del total.</a:t>
            </a:r>
            <a:endParaRPr lang="es-ES" sz="1400" b="1" dirty="0">
              <a:solidFill>
                <a:srgbClr val="FF0000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237" y="1548516"/>
            <a:ext cx="7287654" cy="5106249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2632809" y="3445478"/>
            <a:ext cx="464164" cy="3054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/>
        </p:nvSpPr>
        <p:spPr>
          <a:xfrm>
            <a:off x="2632809" y="3825027"/>
            <a:ext cx="464164" cy="30544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/>
          <p:cNvSpPr/>
          <p:nvPr/>
        </p:nvSpPr>
        <p:spPr>
          <a:xfrm>
            <a:off x="2632809" y="4189273"/>
            <a:ext cx="464164" cy="30544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3096973" y="3411977"/>
            <a:ext cx="1243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Sin Datos</a:t>
            </a:r>
            <a:endParaRPr lang="es-ES" dirty="0"/>
          </a:p>
        </p:txBody>
      </p:sp>
      <p:sp>
        <p:nvSpPr>
          <p:cNvPr id="14" name="CuadroTexto 13"/>
          <p:cNvSpPr txBox="1"/>
          <p:nvPr/>
        </p:nvSpPr>
        <p:spPr>
          <a:xfrm>
            <a:off x="3073942" y="3794446"/>
            <a:ext cx="1243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Recibidos</a:t>
            </a:r>
            <a:endParaRPr lang="es-ES" dirty="0"/>
          </a:p>
        </p:txBody>
      </p:sp>
      <p:sp>
        <p:nvSpPr>
          <p:cNvPr id="15" name="CuadroTexto 14"/>
          <p:cNvSpPr txBox="1"/>
          <p:nvPr/>
        </p:nvSpPr>
        <p:spPr>
          <a:xfrm>
            <a:off x="3073942" y="4137504"/>
            <a:ext cx="177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Uniproviniciales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40477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54" descr="Logo_FEMP200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099443" y="1873179"/>
            <a:ext cx="43254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El 95% de las poblaciones (como promedio dentro de las </a:t>
            </a:r>
            <a:r>
              <a:rPr lang="es-ES" sz="2000" dirty="0"/>
              <a:t>P</a:t>
            </a:r>
            <a:r>
              <a:rPr lang="es-ES" sz="2000" dirty="0" smtClean="0"/>
              <a:t>rovincias/Islas analizadas) pertenecen al ámbito competencial de Diputaciones Provinciales, Consejos y Cabildos Insulares </a:t>
            </a:r>
            <a:endParaRPr lang="es-ES" sz="2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7099443" y="4260124"/>
            <a:ext cx="42637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u="sng" dirty="0" smtClean="0"/>
              <a:t>La Proactividad de Diputaciones Provinciales, Cabildos y Consejos Insulares, es fundamental para superar las carencias de los municipios con menos recursos humanos y/o económicos</a:t>
            </a:r>
            <a:endParaRPr lang="es-ES" sz="2000" b="1" u="sng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4246781"/>
              </p:ext>
            </p:extLst>
          </p:nvPr>
        </p:nvGraphicFramePr>
        <p:xfrm>
          <a:off x="440076" y="1328338"/>
          <a:ext cx="7111429" cy="5277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6424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54" descr="Logo_FEMP200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47271" y="1534695"/>
            <a:ext cx="117125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/>
              <a:t>Conoce la existencia del Reglamento (UE) 2016/679 del Parlamento Europeo y del Consejo de 27 de abril de 2016 relativo a la protección de las personas físicas en lo que respecta al tratamiento de datos personales y a la libre circulación de estos datos y por el que se deroga la Directiva 95/46/CE (en adelante RGPD)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2434518"/>
              </p:ext>
            </p:extLst>
          </p:nvPr>
        </p:nvGraphicFramePr>
        <p:xfrm>
          <a:off x="823683" y="3661777"/>
          <a:ext cx="4992315" cy="3054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1798178" y="3477111"/>
            <a:ext cx="3073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Respuestas en OCTUBRE 2017</a:t>
            </a:r>
            <a:endParaRPr lang="es-ES" b="1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566503"/>
              </p:ext>
            </p:extLst>
          </p:nvPr>
        </p:nvGraphicFramePr>
        <p:xfrm>
          <a:off x="6790493" y="3384985"/>
          <a:ext cx="4876800" cy="3420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uadroTexto 10"/>
          <p:cNvSpPr txBox="1"/>
          <p:nvPr/>
        </p:nvSpPr>
        <p:spPr>
          <a:xfrm>
            <a:off x="7682482" y="3015653"/>
            <a:ext cx="303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Respuestas en JUNIO 2018</a:t>
            </a:r>
            <a:endParaRPr lang="es-ES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83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54" descr="Logo_FEMP200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397485" y="3370031"/>
            <a:ext cx="3073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Respuestas en OCTUBRE 2017</a:t>
            </a:r>
            <a:endParaRPr lang="es-ES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7271516" y="3029028"/>
            <a:ext cx="303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Respuestas en JUNIO 2018</a:t>
            </a:r>
            <a:endParaRPr lang="es-ES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8906508"/>
              </p:ext>
            </p:extLst>
          </p:nvPr>
        </p:nvGraphicFramePr>
        <p:xfrm>
          <a:off x="431515" y="3442838"/>
          <a:ext cx="5126804" cy="309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431515" y="1425226"/>
            <a:ext cx="11628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 b="1" u="sng"/>
            </a:lvl1pPr>
          </a:lstStyle>
          <a:p>
            <a:r>
              <a:rPr lang="es-ES" dirty="0"/>
              <a:t>Conoce las implicaciones y cambios que el RGPD establece frente a la actual normativa Ley Orgánica 15/1999, de 13 de diciembre, de Protección de Datos de Carácter Personal (en adelante LOPD) y el Real Decreto 1720/2007, de 21 de diciembre, por el que se aprueba el Reglamento de desarrollo de la LOPD (en adelante RDLOPD).</a:t>
            </a: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5612472"/>
              </p:ext>
            </p:extLst>
          </p:nvPr>
        </p:nvGraphicFramePr>
        <p:xfrm>
          <a:off x="6501830" y="3442839"/>
          <a:ext cx="4572000" cy="3307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0070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54" descr="Logo_FEMP200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18504" y="1477351"/>
            <a:ext cx="10617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 b="1" u="sng"/>
            </a:lvl1pPr>
          </a:lstStyle>
          <a:p>
            <a:r>
              <a:rPr lang="es-ES" dirty="0"/>
              <a:t>La Diputación/Cabildo/Consejo ha realizado tareas de formación y difusión de las principales novedades y obligación que conlleva el Reglamento (UE) 2016/679 del Parlamento Europeo y del Consejo de 27 de abril de 2016</a:t>
            </a: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8541841"/>
              </p:ext>
            </p:extLst>
          </p:nvPr>
        </p:nvGraphicFramePr>
        <p:xfrm>
          <a:off x="555952" y="38121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1305241" y="3627506"/>
            <a:ext cx="3073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Respuestas en OCTUBRE 2017</a:t>
            </a:r>
            <a:endParaRPr lang="es-ES" b="1" dirty="0"/>
          </a:p>
        </p:txBody>
      </p:sp>
      <p:sp>
        <p:nvSpPr>
          <p:cNvPr id="12" name="CuadroTexto 11"/>
          <p:cNvSpPr txBox="1"/>
          <p:nvPr/>
        </p:nvSpPr>
        <p:spPr>
          <a:xfrm>
            <a:off x="7731391" y="2729805"/>
            <a:ext cx="303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Respuestas en JUNIO 2018</a:t>
            </a:r>
            <a:endParaRPr lang="es-ES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7916393"/>
              </p:ext>
            </p:extLst>
          </p:nvPr>
        </p:nvGraphicFramePr>
        <p:xfrm>
          <a:off x="6659439" y="2478638"/>
          <a:ext cx="5176531" cy="3542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35019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54" descr="Logo_FEMP200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8996844"/>
              </p:ext>
            </p:extLst>
          </p:nvPr>
        </p:nvGraphicFramePr>
        <p:xfrm>
          <a:off x="1078993" y="3312340"/>
          <a:ext cx="4896026" cy="3388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7417662" y="2747165"/>
            <a:ext cx="303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Respuestas en JUNIO 2018</a:t>
            </a:r>
            <a:endParaRPr lang="es-ES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205950" y="3312340"/>
            <a:ext cx="3073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Respuestas en OCTUBRE 2017</a:t>
            </a:r>
            <a:endParaRPr lang="es-ES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998234" y="1713303"/>
            <a:ext cx="10917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/>
              <a:t>La Diputación/Cabildo/Consejo dispone de un servicio de asesoramiento en temas relacionados con la protección de datos.</a:t>
            </a:r>
          </a:p>
          <a:p>
            <a:endParaRPr lang="es-ES" sz="2400" u="sng" dirty="0"/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3100187"/>
              </p:ext>
            </p:extLst>
          </p:nvPr>
        </p:nvGraphicFramePr>
        <p:xfrm>
          <a:off x="6647976" y="2913632"/>
          <a:ext cx="4572000" cy="3704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16204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54" descr="Logo_FEMP200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0202973" y="5342562"/>
            <a:ext cx="21043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No disponemos de las respuestas del 56% de </a:t>
            </a:r>
            <a:r>
              <a:rPr lang="es-ES" sz="1400" b="1" dirty="0" err="1" smtClean="0"/>
              <a:t>Dip</a:t>
            </a:r>
            <a:r>
              <a:rPr lang="es-ES" sz="1400" b="1" dirty="0" smtClean="0"/>
              <a:t>/</a:t>
            </a:r>
            <a:r>
              <a:rPr lang="es-ES" sz="1400" b="1" dirty="0" err="1" smtClean="0"/>
              <a:t>Cab</a:t>
            </a:r>
            <a:r>
              <a:rPr lang="es-ES" sz="1400" b="1" dirty="0" smtClean="0"/>
              <a:t>/Con</a:t>
            </a:r>
            <a:endParaRPr lang="es-ES" sz="1400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4324959" y="5040064"/>
            <a:ext cx="17157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1.003 municipios están cubiertos por las </a:t>
            </a:r>
            <a:r>
              <a:rPr lang="es-ES" sz="1400" b="1" dirty="0" err="1" smtClean="0"/>
              <a:t>Dip</a:t>
            </a:r>
            <a:r>
              <a:rPr lang="es-ES" sz="1400" b="1" dirty="0" smtClean="0"/>
              <a:t>/</a:t>
            </a:r>
            <a:r>
              <a:rPr lang="es-ES" sz="1400" b="1" dirty="0" err="1" smtClean="0"/>
              <a:t>Cab</a:t>
            </a:r>
            <a:r>
              <a:rPr lang="es-ES" sz="1400" b="1" dirty="0" smtClean="0"/>
              <a:t>/Con</a:t>
            </a:r>
            <a:endParaRPr lang="es-ES" sz="1400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4683862" y="2175792"/>
            <a:ext cx="2713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Respuestas en JUNIO 2018</a:t>
            </a:r>
            <a:endParaRPr lang="es-ES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294727" y="1432618"/>
            <a:ext cx="10191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 b="1" u="sng"/>
            </a:lvl1pPr>
          </a:lstStyle>
          <a:p>
            <a:r>
              <a:rPr lang="es-ES" dirty="0"/>
              <a:t>¿Presta la Diputación/Cabildo/Consejo el servicio de Delegado de Protección de Datos a los ayuntamientos de menos de 20.000 habitantes?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902795" y="2545124"/>
            <a:ext cx="4655577" cy="382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 u="sng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b="0" i="1" u="none" dirty="0">
                <a:solidFill>
                  <a:schemeClr val="tx1"/>
                </a:solidFill>
              </a:rPr>
              <a:t>(Esta pregunta no se realizó en octubre de 2017)</a:t>
            </a: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3019015"/>
              </p:ext>
            </p:extLst>
          </p:nvPr>
        </p:nvGraphicFramePr>
        <p:xfrm>
          <a:off x="708917" y="3006789"/>
          <a:ext cx="4885361" cy="4270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7841534"/>
              </p:ext>
            </p:extLst>
          </p:nvPr>
        </p:nvGraphicFramePr>
        <p:xfrm>
          <a:off x="6641970" y="3006789"/>
          <a:ext cx="4613181" cy="3520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15685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54" descr="Logo_FEMP200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0" y="159988"/>
            <a:ext cx="1609725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056"/>
          <p:cNvSpPr txBox="1">
            <a:spLocks noChangeArrowheads="1"/>
          </p:cNvSpPr>
          <p:nvPr/>
        </p:nvSpPr>
        <p:spPr bwMode="auto">
          <a:xfrm>
            <a:off x="1078992" y="607941"/>
            <a:ext cx="10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s-ES" altLang="es-ES" sz="2400" b="1" dirty="0" smtClean="0">
                <a:solidFill>
                  <a:srgbClr val="003399"/>
                </a:solidFill>
              </a:rPr>
              <a:t>Comisión de Sociedad de la Información y Tecnologías</a:t>
            </a:r>
            <a:endParaRPr lang="es-ES" altLang="es-ES" sz="2400" b="1" dirty="0">
              <a:solidFill>
                <a:srgbClr val="003399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941009" y="1536762"/>
            <a:ext cx="105721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 b="1" u="sng"/>
            </a:lvl1pPr>
          </a:lstStyle>
          <a:p>
            <a:r>
              <a:rPr lang="es-ES" dirty="0"/>
              <a:t>¿Cuenta su Diputación/Cabildo/Consejo con un delegado de protección de datos? </a:t>
            </a:r>
          </a:p>
          <a:p>
            <a:endParaRPr lang="es-E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4719359" y="2031342"/>
            <a:ext cx="2713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Respuestas en JUNIO 2018</a:t>
            </a:r>
            <a:endParaRPr lang="es-ES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3899275" y="2400674"/>
            <a:ext cx="4655577" cy="382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 u="sng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b="0" i="1" u="none" dirty="0">
                <a:solidFill>
                  <a:schemeClr val="tx1"/>
                </a:solidFill>
              </a:rPr>
              <a:t>(Esta pregunta no se realizó en octubre de 2017)</a:t>
            </a: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3832059"/>
              </p:ext>
            </p:extLst>
          </p:nvPr>
        </p:nvGraphicFramePr>
        <p:xfrm>
          <a:off x="718265" y="2927248"/>
          <a:ext cx="5364035" cy="3843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8403407"/>
              </p:ext>
            </p:extLst>
          </p:nvPr>
        </p:nvGraphicFramePr>
        <p:xfrm>
          <a:off x="6757894" y="2927248"/>
          <a:ext cx="4755223" cy="3843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807817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717</Words>
  <Application>Microsoft Office PowerPoint</Application>
  <PresentationFormat>Panorámica</PresentationFormat>
  <Paragraphs>57</Paragraphs>
  <Slides>10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Myriad Pro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Bárcenas Gutiérrez</dc:creator>
  <cp:lastModifiedBy>Pablo Bárcenas Gutiérrez</cp:lastModifiedBy>
  <cp:revision>83</cp:revision>
  <dcterms:created xsi:type="dcterms:W3CDTF">2017-10-16T11:51:13Z</dcterms:created>
  <dcterms:modified xsi:type="dcterms:W3CDTF">2018-07-09T05:53:52Z</dcterms:modified>
</cp:coreProperties>
</file>